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69"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5725-C2B1-4E3E-9AE2-6403EB915FCC}" type="datetimeFigureOut">
              <a:rPr lang="en-US" smtClean="0"/>
              <a:t>10/8/2014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67645-43AD-441B-9428-E651BDC81064}" type="slidenum">
              <a:rPr lang="en-US" smtClean="0"/>
              <a:t>‹#›</a:t>
            </a:fld>
            <a:endParaRPr lang="en-US"/>
          </a:p>
        </p:txBody>
      </p:sp>
    </p:spTree>
    <p:extLst>
      <p:ext uri="{BB962C8B-B14F-4D97-AF65-F5344CB8AC3E}">
        <p14:creationId xmlns:p14="http://schemas.microsoft.com/office/powerpoint/2010/main" val="643552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367645-43AD-441B-9428-E651BDC81064}" type="slidenum">
              <a:rPr lang="en-US" smtClean="0"/>
              <a:t>13</a:t>
            </a:fld>
            <a:endParaRPr lang="en-US"/>
          </a:p>
        </p:txBody>
      </p:sp>
    </p:spTree>
    <p:extLst>
      <p:ext uri="{BB962C8B-B14F-4D97-AF65-F5344CB8AC3E}">
        <p14:creationId xmlns:p14="http://schemas.microsoft.com/office/powerpoint/2010/main" val="16157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3A702C-9BA8-401D-88DF-A2AF37D8C7FB}" type="datetimeFigureOut">
              <a:rPr lang="en-US" smtClean="0"/>
              <a:t>10/8/2014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FA59CEEF-78D6-4907-9A84-F99CE77E611E}"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702C-9BA8-401D-88DF-A2AF37D8C7FB}"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3A702C-9BA8-401D-88DF-A2AF37D8C7FB}"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FA59CEEF-78D6-4907-9A84-F99CE77E611E}"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3A702C-9BA8-401D-88DF-A2AF37D8C7FB}" type="datetimeFigureOut">
              <a:rPr lang="en-US" smtClean="0"/>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3A702C-9BA8-401D-88DF-A2AF37D8C7FB}" type="datetimeFigureOut">
              <a:rPr lang="en-US" smtClean="0"/>
              <a:t>10/8/2014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FA59CEEF-78D6-4907-9A84-F99CE77E611E}"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3A702C-9BA8-401D-88DF-A2AF37D8C7FB}"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3A702C-9BA8-401D-88DF-A2AF37D8C7FB}" type="datetimeFigureOut">
              <a:rPr lang="en-US" smtClean="0"/>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3A702C-9BA8-401D-88DF-A2AF37D8C7FB}" type="datetimeFigureOut">
              <a:rPr lang="en-US" smtClean="0"/>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A702C-9BA8-401D-88DF-A2AF37D8C7FB}" type="datetimeFigureOut">
              <a:rPr lang="en-US" smtClean="0"/>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9CEEF-78D6-4907-9A84-F99CE77E61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3A702C-9BA8-401D-88DF-A2AF37D8C7FB}"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CEEF-78D6-4907-9A84-F99CE77E611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13A702C-9BA8-401D-88DF-A2AF37D8C7FB}" type="datetimeFigureOut">
              <a:rPr lang="en-US" smtClean="0"/>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CEEF-78D6-4907-9A84-F99CE77E611E}"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13A702C-9BA8-401D-88DF-A2AF37D8C7FB}" type="datetimeFigureOut">
              <a:rPr lang="en-US" smtClean="0"/>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59CEEF-78D6-4907-9A84-F99CE77E611E}"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Welcome </a:t>
            </a:r>
            <a:r>
              <a:rPr lang="en-US" dirty="0" smtClean="0">
                <a:sym typeface="Wingdings" pitchFamily="2" charset="2"/>
              </a:rPr>
              <a:t></a:t>
            </a:r>
            <a:endParaRPr lang="en-US" dirty="0"/>
          </a:p>
        </p:txBody>
      </p:sp>
      <p:sp>
        <p:nvSpPr>
          <p:cNvPr id="3" name="Content Placeholder 2"/>
          <p:cNvSpPr>
            <a:spLocks noGrp="1"/>
          </p:cNvSpPr>
          <p:nvPr>
            <p:ph idx="1"/>
          </p:nvPr>
        </p:nvSpPr>
        <p:spPr/>
        <p:txBody>
          <a:bodyPr/>
          <a:lstStyle/>
          <a:p>
            <a:r>
              <a:rPr lang="en-US" dirty="0" smtClean="0"/>
              <a:t>Get an </a:t>
            </a:r>
            <a:r>
              <a:rPr lang="en-US" dirty="0" err="1" smtClean="0"/>
              <a:t>iPad</a:t>
            </a:r>
            <a:r>
              <a:rPr lang="en-US" dirty="0" smtClean="0"/>
              <a:t> and go to the </a:t>
            </a:r>
            <a:r>
              <a:rPr lang="en-US" dirty="0" err="1" smtClean="0"/>
              <a:t>Membean</a:t>
            </a:r>
            <a:r>
              <a:rPr lang="en-US" dirty="0" smtClean="0"/>
              <a:t> website. DO NOT LOG-IN. </a:t>
            </a:r>
          </a:p>
          <a:p>
            <a:r>
              <a:rPr lang="en-US" dirty="0" smtClean="0"/>
              <a:t>Also, get out a sheet of paper to take notes on when you are finished with the quiz. </a:t>
            </a:r>
          </a:p>
          <a:p>
            <a:endParaRPr lang="en-US" dirty="0"/>
          </a:p>
          <a:p>
            <a:r>
              <a:rPr lang="en-US" dirty="0" smtClean="0"/>
              <a:t>Agenda</a:t>
            </a:r>
          </a:p>
          <a:p>
            <a:pPr lvl="1"/>
            <a:r>
              <a:rPr lang="en-US" dirty="0" err="1" smtClean="0"/>
              <a:t>Membean</a:t>
            </a:r>
            <a:r>
              <a:rPr lang="en-US" dirty="0" smtClean="0"/>
              <a:t> Quiz</a:t>
            </a:r>
          </a:p>
          <a:p>
            <a:pPr lvl="1"/>
            <a:r>
              <a:rPr lang="en-US" dirty="0" smtClean="0"/>
              <a:t>Sentence types notes</a:t>
            </a:r>
          </a:p>
          <a:p>
            <a:pPr lvl="1"/>
            <a:r>
              <a:rPr lang="en-US" dirty="0" smtClean="0"/>
              <a:t>Lit circles</a:t>
            </a:r>
            <a:endParaRPr lang="en-US" dirty="0"/>
          </a:p>
        </p:txBody>
      </p:sp>
    </p:spTree>
    <p:extLst>
      <p:ext uri="{BB962C8B-B14F-4D97-AF65-F5344CB8AC3E}">
        <p14:creationId xmlns:p14="http://schemas.microsoft.com/office/powerpoint/2010/main" val="138845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Sentence</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A sentence with multiple independent clauses but no dependent clauses</a:t>
            </a:r>
          </a:p>
          <a:p>
            <a:r>
              <a:rPr lang="en-US" dirty="0" smtClean="0"/>
              <a:t>The independent clauses can be linked with a coordinating conjunction (and, but, for, or, nor, so, yet) OR a semicolon (;)</a:t>
            </a:r>
          </a:p>
          <a:p>
            <a:pPr marL="0" indent="0">
              <a:buNone/>
            </a:pPr>
            <a:endParaRPr lang="en-US" sz="1200" dirty="0" smtClean="0"/>
          </a:p>
          <a:p>
            <a:pPr marL="0" indent="0">
              <a:buNone/>
            </a:pPr>
            <a:r>
              <a:rPr lang="en-US" b="1" dirty="0" smtClean="0"/>
              <a:t>MY EXAMPLES: </a:t>
            </a:r>
            <a:r>
              <a:rPr lang="en-US" sz="1800" dirty="0" smtClean="0"/>
              <a:t>(underline the independent clauses and circle the “link”)</a:t>
            </a:r>
          </a:p>
          <a:p>
            <a:pPr marL="0" indent="0">
              <a:buNone/>
            </a:pPr>
            <a:r>
              <a:rPr lang="en-US" u="sng" dirty="0" smtClean="0"/>
              <a:t>The clown frightened the little girl </a:t>
            </a:r>
            <a:r>
              <a:rPr lang="en-US" dirty="0" smtClean="0"/>
              <a:t>and </a:t>
            </a:r>
            <a:r>
              <a:rPr lang="en-US" u="sng" dirty="0" smtClean="0"/>
              <a:t>she ran off screaming</a:t>
            </a:r>
            <a:r>
              <a:rPr lang="en-US" dirty="0" smtClean="0"/>
              <a:t>.</a:t>
            </a:r>
          </a:p>
          <a:p>
            <a:pPr marL="0" indent="0">
              <a:buNone/>
            </a:pPr>
            <a:r>
              <a:rPr lang="en-US" u="sng" dirty="0" smtClean="0"/>
              <a:t>Doctors are concerned with the rise in food allergies</a:t>
            </a:r>
            <a:r>
              <a:rPr lang="en-US" dirty="0" smtClean="0"/>
              <a:t>; </a:t>
            </a:r>
            <a:r>
              <a:rPr lang="en-US" u="sng" dirty="0" smtClean="0"/>
              <a:t>they are unsure of its cause. </a:t>
            </a:r>
          </a:p>
          <a:p>
            <a:pPr marL="0" indent="0">
              <a:buNone/>
            </a:pPr>
            <a:endParaRPr lang="en-US" sz="1200" u="sng" dirty="0" smtClean="0"/>
          </a:p>
          <a:p>
            <a:pPr marL="0" lvl="0" indent="0">
              <a:buClr>
                <a:srgbClr val="F4680B"/>
              </a:buClr>
              <a:buNone/>
            </a:pPr>
            <a:r>
              <a:rPr lang="en-US" b="1" dirty="0" smtClean="0"/>
              <a:t>YOUR EXAMPLES: </a:t>
            </a:r>
            <a:r>
              <a:rPr lang="en-US" sz="1800" dirty="0">
                <a:solidFill>
                  <a:srgbClr val="55554A"/>
                </a:solidFill>
              </a:rPr>
              <a:t>(underline the independent clauses and circle the “link”)</a:t>
            </a:r>
          </a:p>
          <a:p>
            <a:pPr marL="0" indent="0">
              <a:buNone/>
            </a:pPr>
            <a:endParaRPr lang="en-US" b="1" dirty="0"/>
          </a:p>
          <a:p>
            <a:pPr marL="0" indent="0">
              <a:buNone/>
            </a:pPr>
            <a:endParaRPr lang="en-US" u="sng" dirty="0"/>
          </a:p>
        </p:txBody>
      </p:sp>
      <p:sp>
        <p:nvSpPr>
          <p:cNvPr id="4" name="Oval 3"/>
          <p:cNvSpPr/>
          <p:nvPr/>
        </p:nvSpPr>
        <p:spPr>
          <a:xfrm>
            <a:off x="4835857" y="3848100"/>
            <a:ext cx="609600" cy="5334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7162800" y="4391736"/>
            <a:ext cx="152400" cy="3048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487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 Sentence</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smtClean="0"/>
              <a:t>A sentence with one independent clause and at least one dependent clause</a:t>
            </a:r>
          </a:p>
          <a:p>
            <a:r>
              <a:rPr lang="en-US" dirty="0" smtClean="0"/>
              <a:t>Dependent clauses are easily spotted by looking for “dependent marker” words: </a:t>
            </a:r>
            <a:r>
              <a:rPr lang="en-US" dirty="0" smtClean="0">
                <a:solidFill>
                  <a:srgbClr val="0070C0"/>
                </a:solidFill>
              </a:rPr>
              <a:t>because</a:t>
            </a:r>
            <a:r>
              <a:rPr lang="en-US" dirty="0" smtClean="0"/>
              <a:t>, </a:t>
            </a:r>
            <a:r>
              <a:rPr lang="en-US" dirty="0" smtClean="0">
                <a:solidFill>
                  <a:srgbClr val="0070C0"/>
                </a:solidFill>
              </a:rPr>
              <a:t>before</a:t>
            </a:r>
            <a:r>
              <a:rPr lang="en-US" dirty="0" smtClean="0"/>
              <a:t>, </a:t>
            </a:r>
            <a:r>
              <a:rPr lang="en-US" dirty="0" smtClean="0">
                <a:solidFill>
                  <a:srgbClr val="0070C0"/>
                </a:solidFill>
              </a:rPr>
              <a:t>since</a:t>
            </a:r>
            <a:r>
              <a:rPr lang="en-US" dirty="0" smtClean="0"/>
              <a:t>, </a:t>
            </a:r>
            <a:r>
              <a:rPr lang="en-US" dirty="0" smtClean="0">
                <a:solidFill>
                  <a:srgbClr val="0070C0"/>
                </a:solidFill>
              </a:rPr>
              <a:t>while</a:t>
            </a:r>
            <a:r>
              <a:rPr lang="en-US" dirty="0" smtClean="0"/>
              <a:t>, </a:t>
            </a:r>
            <a:r>
              <a:rPr lang="en-US" dirty="0" smtClean="0">
                <a:solidFill>
                  <a:srgbClr val="0070C0"/>
                </a:solidFill>
              </a:rPr>
              <a:t>although</a:t>
            </a:r>
            <a:r>
              <a:rPr lang="en-US" dirty="0" smtClean="0"/>
              <a:t>, </a:t>
            </a:r>
            <a:r>
              <a:rPr lang="en-US" dirty="0" smtClean="0">
                <a:solidFill>
                  <a:srgbClr val="0070C0"/>
                </a:solidFill>
              </a:rPr>
              <a:t>if</a:t>
            </a:r>
            <a:r>
              <a:rPr lang="en-US" dirty="0" smtClean="0"/>
              <a:t>, </a:t>
            </a:r>
            <a:r>
              <a:rPr lang="en-US" dirty="0" smtClean="0">
                <a:solidFill>
                  <a:srgbClr val="0070C0"/>
                </a:solidFill>
              </a:rPr>
              <a:t>until</a:t>
            </a:r>
            <a:r>
              <a:rPr lang="en-US" dirty="0" smtClean="0"/>
              <a:t>, </a:t>
            </a:r>
            <a:r>
              <a:rPr lang="en-US" dirty="0" smtClean="0">
                <a:solidFill>
                  <a:srgbClr val="0070C0"/>
                </a:solidFill>
              </a:rPr>
              <a:t>when</a:t>
            </a:r>
            <a:r>
              <a:rPr lang="en-US" dirty="0" smtClean="0"/>
              <a:t>, </a:t>
            </a:r>
            <a:r>
              <a:rPr lang="en-US" dirty="0" smtClean="0">
                <a:solidFill>
                  <a:srgbClr val="0070C0"/>
                </a:solidFill>
              </a:rPr>
              <a:t>after</a:t>
            </a:r>
            <a:r>
              <a:rPr lang="en-US" dirty="0" smtClean="0"/>
              <a:t>, </a:t>
            </a:r>
            <a:r>
              <a:rPr lang="en-US" dirty="0" smtClean="0">
                <a:solidFill>
                  <a:srgbClr val="0070C0"/>
                </a:solidFill>
              </a:rPr>
              <a:t>as</a:t>
            </a:r>
            <a:r>
              <a:rPr lang="en-US" dirty="0" smtClean="0"/>
              <a:t>, </a:t>
            </a:r>
            <a:r>
              <a:rPr lang="en-US" dirty="0" smtClean="0">
                <a:solidFill>
                  <a:srgbClr val="0070C0"/>
                </a:solidFill>
              </a:rPr>
              <a:t>as if</a:t>
            </a:r>
          </a:p>
          <a:p>
            <a:r>
              <a:rPr lang="en-US" dirty="0" smtClean="0"/>
              <a:t>If the dependent clause comes before the independent clause, they must be linked with a comma (,)</a:t>
            </a:r>
          </a:p>
          <a:p>
            <a:pPr marL="0" indent="0">
              <a:buNone/>
            </a:pPr>
            <a:endParaRPr lang="en-US" sz="1200" dirty="0"/>
          </a:p>
          <a:p>
            <a:pPr marL="0" indent="0">
              <a:buNone/>
            </a:pPr>
            <a:r>
              <a:rPr lang="en-US" b="1" dirty="0" smtClean="0"/>
              <a:t>MY EXAMPLES: </a:t>
            </a:r>
            <a:r>
              <a:rPr lang="en-US" sz="1800" dirty="0" smtClean="0"/>
              <a:t>(highlight the dependent clause, underline the independent clause and circle the “link”)</a:t>
            </a:r>
          </a:p>
          <a:p>
            <a:pPr marL="0" indent="0">
              <a:buNone/>
            </a:pPr>
            <a:r>
              <a:rPr lang="en-US" dirty="0" smtClean="0">
                <a:solidFill>
                  <a:srgbClr val="FFC000"/>
                </a:solidFill>
                <a:effectLst>
                  <a:outerShdw blurRad="38100" dist="38100" dir="2700000" algn="tl">
                    <a:srgbClr val="000000">
                      <a:alpha val="43137"/>
                    </a:srgbClr>
                  </a:outerShdw>
                </a:effectLst>
              </a:rPr>
              <a:t>After Mary added up all of the sales</a:t>
            </a:r>
            <a:r>
              <a:rPr lang="en-US" dirty="0" smtClean="0"/>
              <a:t>, </a:t>
            </a:r>
            <a:r>
              <a:rPr lang="en-US" u="sng" dirty="0" smtClean="0"/>
              <a:t>she discovered that she was 25 dollars short. </a:t>
            </a:r>
          </a:p>
          <a:p>
            <a:pPr marL="0" indent="0">
              <a:buNone/>
            </a:pPr>
            <a:r>
              <a:rPr lang="en-US" u="sng" dirty="0" smtClean="0"/>
              <a:t>Mary was disappointed</a:t>
            </a:r>
            <a:r>
              <a:rPr lang="en-US" dirty="0" smtClean="0"/>
              <a:t> </a:t>
            </a:r>
            <a:r>
              <a:rPr lang="en-US" dirty="0" smtClean="0">
                <a:solidFill>
                  <a:srgbClr val="FFC000"/>
                </a:solidFill>
                <a:effectLst>
                  <a:outerShdw blurRad="38100" dist="38100" dir="2700000" algn="tl">
                    <a:srgbClr val="000000">
                      <a:alpha val="43137"/>
                    </a:srgbClr>
                  </a:outerShdw>
                </a:effectLst>
              </a:rPr>
              <a:t>because she realized she was 25 dollars short. </a:t>
            </a:r>
          </a:p>
          <a:p>
            <a:pPr marL="0" lvl="0" indent="0">
              <a:buClr>
                <a:srgbClr val="F4680B"/>
              </a:buClr>
              <a:buNone/>
            </a:pPr>
            <a:endParaRPr lang="en-US" sz="1300" b="1" dirty="0" smtClean="0"/>
          </a:p>
          <a:p>
            <a:pPr marL="0" lvl="0" indent="0">
              <a:buClr>
                <a:srgbClr val="F4680B"/>
              </a:buClr>
              <a:buNone/>
            </a:pPr>
            <a:r>
              <a:rPr lang="en-US" b="1" dirty="0" smtClean="0"/>
              <a:t>YOUR EXAMPLES: </a:t>
            </a:r>
            <a:r>
              <a:rPr lang="en-US" sz="1800" dirty="0">
                <a:solidFill>
                  <a:srgbClr val="55554A"/>
                </a:solidFill>
              </a:rPr>
              <a:t>(highlight the dependent clause, underline the independent clause and circle the “link”)</a:t>
            </a:r>
          </a:p>
          <a:p>
            <a:pPr marL="0" indent="0">
              <a:buNone/>
            </a:pPr>
            <a:endParaRPr lang="en-US" b="1" dirty="0" smtClean="0"/>
          </a:p>
        </p:txBody>
      </p:sp>
      <p:sp>
        <p:nvSpPr>
          <p:cNvPr id="4" name="Oval 3"/>
          <p:cNvSpPr/>
          <p:nvPr/>
        </p:nvSpPr>
        <p:spPr>
          <a:xfrm>
            <a:off x="4685731" y="4419600"/>
            <a:ext cx="192774" cy="3048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038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Compound-Complex Sentence</a:t>
            </a:r>
            <a:endParaRPr lang="en-US" dirty="0"/>
          </a:p>
        </p:txBody>
      </p:sp>
      <p:sp>
        <p:nvSpPr>
          <p:cNvPr id="3" name="Content Placeholder 2"/>
          <p:cNvSpPr>
            <a:spLocks noGrp="1"/>
          </p:cNvSpPr>
          <p:nvPr>
            <p:ph idx="1"/>
          </p:nvPr>
        </p:nvSpPr>
        <p:spPr/>
        <p:txBody>
          <a:bodyPr/>
          <a:lstStyle/>
          <a:p>
            <a:r>
              <a:rPr lang="en-US" dirty="0" smtClean="0"/>
              <a:t>A sentence with multiple independent clauses and at least one dependent clause</a:t>
            </a:r>
          </a:p>
          <a:p>
            <a:pPr marL="0" indent="0">
              <a:buNone/>
            </a:pPr>
            <a:endParaRPr lang="en-US" dirty="0"/>
          </a:p>
          <a:p>
            <a:pPr marL="0" lvl="0" indent="0">
              <a:buClr>
                <a:srgbClr val="F4680B"/>
              </a:buClr>
              <a:buNone/>
            </a:pPr>
            <a:r>
              <a:rPr lang="en-US" b="1" dirty="0" smtClean="0"/>
              <a:t>MY EXAMPLE: </a:t>
            </a:r>
            <a:r>
              <a:rPr lang="en-US" sz="1700" dirty="0">
                <a:solidFill>
                  <a:srgbClr val="55554A"/>
                </a:solidFill>
              </a:rPr>
              <a:t>(highlight the dependent clause, underline the independent clause and circle the “link”)</a:t>
            </a:r>
          </a:p>
          <a:p>
            <a:pPr marL="0" indent="0">
              <a:buNone/>
            </a:pPr>
            <a:r>
              <a:rPr lang="en-US" dirty="0" smtClean="0">
                <a:solidFill>
                  <a:srgbClr val="FFC000"/>
                </a:solidFill>
                <a:effectLst>
                  <a:outerShdw blurRad="38100" dist="38100" dir="2700000" algn="tl">
                    <a:srgbClr val="000000">
                      <a:alpha val="43137"/>
                    </a:srgbClr>
                  </a:outerShdw>
                </a:effectLst>
              </a:rPr>
              <a:t>Although</a:t>
            </a:r>
            <a:r>
              <a:rPr lang="en-US" dirty="0" smtClean="0">
                <a:solidFill>
                  <a:srgbClr val="0070C0"/>
                </a:solidFill>
                <a:effectLst>
                  <a:outerShdw blurRad="38100" dist="38100" dir="2700000" algn="tl">
                    <a:srgbClr val="000000">
                      <a:alpha val="43137"/>
                    </a:srgbClr>
                  </a:outerShdw>
                </a:effectLst>
              </a:rPr>
              <a:t> </a:t>
            </a:r>
            <a:r>
              <a:rPr lang="en-US" dirty="0" smtClean="0">
                <a:solidFill>
                  <a:srgbClr val="FFC000"/>
                </a:solidFill>
                <a:effectLst>
                  <a:outerShdw blurRad="38100" dist="38100" dir="2700000" algn="tl">
                    <a:srgbClr val="000000">
                      <a:alpha val="43137"/>
                    </a:srgbClr>
                  </a:outerShdw>
                </a:effectLst>
              </a:rPr>
              <a:t>I like to go camping</a:t>
            </a:r>
            <a:r>
              <a:rPr lang="en-US" dirty="0" smtClean="0"/>
              <a:t>, </a:t>
            </a:r>
            <a:r>
              <a:rPr lang="en-US" u="sng" dirty="0" smtClean="0"/>
              <a:t>I haven’t had the time to go lately</a:t>
            </a:r>
            <a:r>
              <a:rPr lang="en-US" dirty="0" smtClean="0"/>
              <a:t> and </a:t>
            </a:r>
            <a:r>
              <a:rPr lang="en-US" u="sng" dirty="0" smtClean="0"/>
              <a:t>I can’t find anyone to go with me.</a:t>
            </a:r>
            <a:r>
              <a:rPr lang="en-US" dirty="0" smtClean="0"/>
              <a:t> </a:t>
            </a:r>
          </a:p>
          <a:p>
            <a:pPr marL="0" indent="0">
              <a:buNone/>
            </a:pPr>
            <a:endParaRPr lang="en-US" dirty="0"/>
          </a:p>
          <a:p>
            <a:pPr marL="0" lvl="0" indent="0">
              <a:buClr>
                <a:srgbClr val="F4680B"/>
              </a:buClr>
              <a:buNone/>
            </a:pPr>
            <a:r>
              <a:rPr lang="en-US" b="1" dirty="0" smtClean="0"/>
              <a:t>YOUR EXAMPLE: </a:t>
            </a:r>
            <a:r>
              <a:rPr lang="en-US" sz="1700" dirty="0">
                <a:solidFill>
                  <a:srgbClr val="55554A"/>
                </a:solidFill>
              </a:rPr>
              <a:t>(highlight the dependent clause, underline the independent clause and circle the “link”)</a:t>
            </a:r>
          </a:p>
          <a:p>
            <a:pPr marL="0" indent="0">
              <a:buNone/>
            </a:pPr>
            <a:endParaRPr lang="en-US" b="1" dirty="0" smtClean="0"/>
          </a:p>
          <a:p>
            <a:pPr marL="0" indent="0">
              <a:buNone/>
            </a:pPr>
            <a:endParaRPr lang="en-US" dirty="0"/>
          </a:p>
        </p:txBody>
      </p:sp>
      <p:sp>
        <p:nvSpPr>
          <p:cNvPr id="4" name="Oval 3"/>
          <p:cNvSpPr/>
          <p:nvPr/>
        </p:nvSpPr>
        <p:spPr>
          <a:xfrm>
            <a:off x="1219200" y="3908946"/>
            <a:ext cx="609600" cy="4572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918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Grammar Resource</a:t>
            </a:r>
            <a:endParaRPr lang="en-US" dirty="0"/>
          </a:p>
        </p:txBody>
      </p:sp>
      <p:sp>
        <p:nvSpPr>
          <p:cNvPr id="3" name="Content Placeholder 2"/>
          <p:cNvSpPr>
            <a:spLocks noGrp="1"/>
          </p:cNvSpPr>
          <p:nvPr>
            <p:ph idx="1"/>
          </p:nvPr>
        </p:nvSpPr>
        <p:spPr/>
        <p:txBody>
          <a:bodyPr/>
          <a:lstStyle/>
          <a:p>
            <a:r>
              <a:rPr lang="en-US" dirty="0" smtClean="0"/>
              <a:t>If you are ever at home struggling or need a refresher, go to: </a:t>
            </a:r>
          </a:p>
          <a:p>
            <a:pPr marL="0" indent="0">
              <a:buNone/>
            </a:pPr>
            <a:endParaRPr lang="en-US" dirty="0"/>
          </a:p>
          <a:p>
            <a:pPr marL="0" indent="0" algn="ctr">
              <a:buNone/>
            </a:pPr>
            <a:r>
              <a:rPr lang="en-US" b="1" dirty="0" smtClean="0"/>
              <a:t>PURDUE Online Writing Lab (OWL)</a:t>
            </a:r>
          </a:p>
          <a:p>
            <a:pPr marL="0" indent="0" algn="ctr">
              <a:buNone/>
            </a:pPr>
            <a:endParaRPr lang="en-US" dirty="0"/>
          </a:p>
          <a:p>
            <a:pPr marL="0" indent="0" algn="ctr">
              <a:buNone/>
            </a:pPr>
            <a:r>
              <a:rPr lang="en-US" dirty="0" smtClean="0"/>
              <a:t>http</a:t>
            </a:r>
            <a:r>
              <a:rPr lang="en-US" dirty="0"/>
              <a:t>://owl.english.purdue.edu/owl/</a:t>
            </a:r>
          </a:p>
        </p:txBody>
      </p:sp>
    </p:spTree>
    <p:extLst>
      <p:ext uri="{BB962C8B-B14F-4D97-AF65-F5344CB8AC3E}">
        <p14:creationId xmlns:p14="http://schemas.microsoft.com/office/powerpoint/2010/main" val="2957642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a:xfrm>
            <a:off x="457200" y="1600200"/>
            <a:ext cx="8229600" cy="5029200"/>
          </a:xfrm>
        </p:spPr>
        <p:txBody>
          <a:bodyPr/>
          <a:lstStyle/>
          <a:p>
            <a:r>
              <a:rPr lang="en-US" sz="2800" dirty="0" smtClean="0"/>
              <a:t>On a sheet of notebook paper: </a:t>
            </a:r>
            <a:endParaRPr lang="en-US" dirty="0" smtClean="0"/>
          </a:p>
          <a:p>
            <a:pPr lvl="1"/>
            <a:r>
              <a:rPr lang="en-US" sz="2400" dirty="0" smtClean="0"/>
              <a:t>You will have 30 seconds to write as many two word sentences as possible.</a:t>
            </a:r>
          </a:p>
          <a:p>
            <a:pPr lvl="1"/>
            <a:r>
              <a:rPr lang="en-US" sz="2400" dirty="0" smtClean="0"/>
              <a:t>Wait until I tell you time has started.</a:t>
            </a:r>
          </a:p>
          <a:p>
            <a:pPr lvl="1"/>
            <a:r>
              <a:rPr lang="en-US" sz="2400" b="1" dirty="0" smtClean="0"/>
              <a:t>Time’s Up!</a:t>
            </a:r>
          </a:p>
          <a:p>
            <a:pPr lvl="1"/>
            <a:r>
              <a:rPr lang="en-US" sz="2400" dirty="0" smtClean="0"/>
              <a:t>Now, go back to make sure you capitalized and punctuated correctly.</a:t>
            </a:r>
          </a:p>
          <a:p>
            <a:pPr lvl="1"/>
            <a:r>
              <a:rPr lang="en-US" sz="2400" dirty="0" smtClean="0"/>
              <a:t>What are the </a:t>
            </a:r>
            <a:r>
              <a:rPr lang="en-US" sz="2400" b="1" dirty="0" smtClean="0"/>
              <a:t>essentials </a:t>
            </a:r>
            <a:r>
              <a:rPr lang="en-US" sz="2400" dirty="0" smtClean="0"/>
              <a:t>for a sentence?</a:t>
            </a:r>
          </a:p>
          <a:p>
            <a:pPr lvl="2"/>
            <a:r>
              <a:rPr lang="en-US" sz="2000" dirty="0" smtClean="0"/>
              <a:t>Subject</a:t>
            </a:r>
          </a:p>
          <a:p>
            <a:pPr lvl="2"/>
            <a:r>
              <a:rPr lang="en-US" sz="2000" dirty="0" smtClean="0"/>
              <a:t>Predicate (verb)</a:t>
            </a:r>
          </a:p>
          <a:p>
            <a:pPr lvl="2"/>
            <a:r>
              <a:rPr lang="en-US" sz="2000" dirty="0" smtClean="0"/>
              <a:t>Complete thought</a:t>
            </a:r>
          </a:p>
        </p:txBody>
      </p:sp>
    </p:spTree>
    <p:extLst>
      <p:ext uri="{BB962C8B-B14F-4D97-AF65-F5344CB8AC3E}">
        <p14:creationId xmlns:p14="http://schemas.microsoft.com/office/powerpoint/2010/main" val="305538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Sentence Construction</a:t>
            </a:r>
            <a:endParaRPr lang="en-US" dirty="0"/>
          </a:p>
        </p:txBody>
      </p:sp>
      <p:sp>
        <p:nvSpPr>
          <p:cNvPr id="3" name="Content Placeholder 2"/>
          <p:cNvSpPr>
            <a:spLocks noGrp="1"/>
          </p:cNvSpPr>
          <p:nvPr>
            <p:ph idx="1"/>
          </p:nvPr>
        </p:nvSpPr>
        <p:spPr/>
        <p:txBody>
          <a:bodyPr/>
          <a:lstStyle/>
          <a:p>
            <a:pPr>
              <a:defRPr/>
            </a:pPr>
            <a:r>
              <a:rPr lang="en-US" sz="2800" dirty="0"/>
              <a:t>Every sentence has a </a:t>
            </a:r>
            <a:r>
              <a:rPr lang="en-US" sz="2800" b="1" dirty="0"/>
              <a:t>subject</a:t>
            </a:r>
            <a:r>
              <a:rPr lang="en-US" sz="2800" dirty="0"/>
              <a:t> and </a:t>
            </a:r>
            <a:r>
              <a:rPr lang="en-US" sz="2800" b="1" dirty="0"/>
              <a:t>predicate</a:t>
            </a:r>
          </a:p>
          <a:p>
            <a:pPr lvl="1">
              <a:defRPr/>
            </a:pPr>
            <a:r>
              <a:rPr lang="en-US" sz="2400" dirty="0"/>
              <a:t>The subject can be a </a:t>
            </a:r>
            <a:r>
              <a:rPr lang="en-US" sz="2400" i="1" dirty="0"/>
              <a:t>noun</a:t>
            </a:r>
            <a:r>
              <a:rPr lang="en-US" sz="2400" dirty="0"/>
              <a:t> or </a:t>
            </a:r>
            <a:r>
              <a:rPr lang="en-US" sz="2400" i="1" dirty="0"/>
              <a:t>pronoun</a:t>
            </a:r>
          </a:p>
          <a:p>
            <a:pPr lvl="1">
              <a:defRPr/>
            </a:pPr>
            <a:r>
              <a:rPr lang="en-US" sz="2400" dirty="0"/>
              <a:t>The predicate is a </a:t>
            </a:r>
            <a:r>
              <a:rPr lang="en-US" sz="2400" i="1" dirty="0"/>
              <a:t>verb</a:t>
            </a:r>
            <a:r>
              <a:rPr lang="en-US" sz="2400" dirty="0"/>
              <a:t> that expresses the subject’s action or state of being</a:t>
            </a:r>
          </a:p>
          <a:p>
            <a:pPr marL="457200" lvl="1" indent="0">
              <a:buNone/>
              <a:defRPr/>
            </a:pPr>
            <a:endParaRPr lang="en-US" dirty="0" smtClean="0"/>
          </a:p>
          <a:p>
            <a:pPr marL="457200" lvl="1" indent="0">
              <a:buNone/>
              <a:defRPr/>
            </a:pPr>
            <a:r>
              <a:rPr lang="en-US" dirty="0" smtClean="0"/>
              <a:t>				   predicate</a:t>
            </a:r>
            <a:endParaRPr lang="en-US" dirty="0"/>
          </a:p>
          <a:p>
            <a:pPr marL="457200" lvl="1" indent="0">
              <a:buNone/>
              <a:defRPr/>
            </a:pPr>
            <a:endParaRPr lang="en-US" dirty="0"/>
          </a:p>
          <a:p>
            <a:pPr marL="457200" lvl="1" indent="0">
              <a:buNone/>
              <a:defRPr/>
            </a:pPr>
            <a:r>
              <a:rPr lang="en-US" sz="3200" dirty="0"/>
              <a:t>EXAMPLE: The </a:t>
            </a:r>
            <a:r>
              <a:rPr lang="en-US" sz="3200" b="1" dirty="0"/>
              <a:t>dog</a:t>
            </a:r>
            <a:r>
              <a:rPr lang="en-US" sz="3200" dirty="0"/>
              <a:t> </a:t>
            </a:r>
            <a:r>
              <a:rPr lang="en-US" sz="3200" u="sng" dirty="0"/>
              <a:t>howled </a:t>
            </a:r>
            <a:r>
              <a:rPr lang="en-US" sz="3200" dirty="0"/>
              <a:t>at the moon</a:t>
            </a:r>
            <a:r>
              <a:rPr lang="en-US" dirty="0"/>
              <a:t>. </a:t>
            </a:r>
          </a:p>
          <a:p>
            <a:pPr marL="0" indent="0">
              <a:buNone/>
            </a:pPr>
            <a:endParaRPr lang="en-US" dirty="0"/>
          </a:p>
        </p:txBody>
      </p:sp>
      <p:sp>
        <p:nvSpPr>
          <p:cNvPr id="4" name="Up Arrow 5"/>
          <p:cNvSpPr>
            <a:spLocks noChangeArrowheads="1"/>
          </p:cNvSpPr>
          <p:nvPr/>
        </p:nvSpPr>
        <p:spPr bwMode="auto">
          <a:xfrm>
            <a:off x="3789528" y="5029200"/>
            <a:ext cx="228600" cy="381000"/>
          </a:xfrm>
          <a:prstGeom prst="up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4"/>
          <p:cNvSpPr/>
          <p:nvPr/>
        </p:nvSpPr>
        <p:spPr>
          <a:xfrm>
            <a:off x="3458033" y="5433789"/>
            <a:ext cx="891590" cy="369332"/>
          </a:xfrm>
          <a:prstGeom prst="rect">
            <a:avLst/>
          </a:prstGeom>
        </p:spPr>
        <p:txBody>
          <a:bodyPr wrap="none">
            <a:spAutoFit/>
          </a:bodyPr>
          <a:lstStyle/>
          <a:p>
            <a:pPr algn="ctr"/>
            <a:r>
              <a:rPr lang="en-US" dirty="0" smtClean="0"/>
              <a:t>subject</a:t>
            </a:r>
            <a:endParaRPr lang="en-US" dirty="0"/>
          </a:p>
        </p:txBody>
      </p:sp>
      <p:sp>
        <p:nvSpPr>
          <p:cNvPr id="6" name="Down Arrow 6"/>
          <p:cNvSpPr>
            <a:spLocks noChangeArrowheads="1"/>
          </p:cNvSpPr>
          <p:nvPr/>
        </p:nvSpPr>
        <p:spPr bwMode="auto">
          <a:xfrm>
            <a:off x="4800600" y="4152331"/>
            <a:ext cx="228600" cy="457200"/>
          </a:xfrm>
          <a:prstGeom prst="downArrow">
            <a:avLst>
              <a:gd name="adj1" fmla="val 50000"/>
              <a:gd name="adj2" fmla="val 50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04879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vs. Clause</a:t>
            </a:r>
            <a:endParaRPr lang="en-US" dirty="0"/>
          </a:p>
        </p:txBody>
      </p:sp>
      <p:sp>
        <p:nvSpPr>
          <p:cNvPr id="3" name="Content Placeholder 2"/>
          <p:cNvSpPr>
            <a:spLocks noGrp="1"/>
          </p:cNvSpPr>
          <p:nvPr>
            <p:ph idx="1"/>
          </p:nvPr>
        </p:nvSpPr>
        <p:spPr/>
        <p:txBody>
          <a:bodyPr/>
          <a:lstStyle/>
          <a:p>
            <a:r>
              <a:rPr lang="en-US" dirty="0" smtClean="0"/>
              <a:t>A phrase is a group of related words that </a:t>
            </a:r>
          </a:p>
          <a:p>
            <a:pPr marL="914400" lvl="1" indent="-457200">
              <a:buFont typeface="+mj-lt"/>
              <a:buAutoNum type="arabicPeriod"/>
            </a:pPr>
            <a:r>
              <a:rPr lang="en-US" dirty="0"/>
              <a:t>d</a:t>
            </a:r>
            <a:r>
              <a:rPr lang="en-US" dirty="0" smtClean="0"/>
              <a:t>oes not express a complete thought</a:t>
            </a:r>
          </a:p>
          <a:p>
            <a:pPr marL="914400" lvl="1" indent="-457200">
              <a:buFont typeface="+mj-lt"/>
              <a:buAutoNum type="arabicPeriod"/>
            </a:pPr>
            <a:r>
              <a:rPr lang="en-US" dirty="0"/>
              <a:t>d</a:t>
            </a:r>
            <a:r>
              <a:rPr lang="en-US" dirty="0" smtClean="0"/>
              <a:t>oes not have a subject (noun) and a predicate (verb)</a:t>
            </a:r>
            <a:endParaRPr lang="en-US" dirty="0"/>
          </a:p>
          <a:p>
            <a:pPr marL="457200" lvl="1" indent="0">
              <a:buNone/>
            </a:pPr>
            <a:endParaRPr lang="en-US" dirty="0" smtClean="0"/>
          </a:p>
          <a:p>
            <a:pPr marL="457200" lvl="1" indent="0">
              <a:buNone/>
            </a:pPr>
            <a:endParaRPr lang="en-US" dirty="0"/>
          </a:p>
          <a:p>
            <a:pPr marL="457200" lvl="1" indent="0">
              <a:buNone/>
              <a:defRPr/>
            </a:pPr>
            <a:r>
              <a:rPr lang="en-US" b="1" dirty="0"/>
              <a:t>Examples: </a:t>
            </a:r>
          </a:p>
          <a:p>
            <a:pPr marL="457200" lvl="1" indent="0">
              <a:buNone/>
              <a:defRPr/>
            </a:pPr>
            <a:r>
              <a:rPr lang="en-US" dirty="0" smtClean="0"/>
              <a:t>near the store			THESE PHRASES ARE </a:t>
            </a:r>
          </a:p>
          <a:p>
            <a:pPr marL="457200" lvl="1" indent="0">
              <a:buNone/>
              <a:defRPr/>
            </a:pPr>
            <a:r>
              <a:rPr lang="en-US" dirty="0" smtClean="0"/>
              <a:t>building a large dam			INCOMPLETE THOUGHTS</a:t>
            </a:r>
          </a:p>
          <a:p>
            <a:pPr marL="457200" lvl="1" indent="0">
              <a:buNone/>
              <a:defRPr/>
            </a:pPr>
            <a:r>
              <a:rPr lang="en-US" dirty="0" smtClean="0"/>
              <a:t>the </a:t>
            </a:r>
            <a:r>
              <a:rPr lang="en-US" dirty="0"/>
              <a:t>pretty girl</a:t>
            </a:r>
          </a:p>
          <a:p>
            <a:pPr marL="457200" lvl="1" indent="0">
              <a:buNone/>
            </a:pPr>
            <a:endParaRPr lang="en-US" dirty="0" smtClean="0"/>
          </a:p>
          <a:p>
            <a:pPr marL="457200" lvl="1" indent="0">
              <a:buNone/>
            </a:pPr>
            <a:r>
              <a:rPr lang="en-US" dirty="0"/>
              <a:t>**NOTE: Even though these phrases contain nouns and/or verbs, none of the </a:t>
            </a:r>
            <a:r>
              <a:rPr lang="en-US" dirty="0" smtClean="0"/>
              <a:t>nouns/pronouns or </a:t>
            </a:r>
            <a:r>
              <a:rPr lang="en-US" dirty="0"/>
              <a:t>verbs are subjects or predicates. </a:t>
            </a:r>
          </a:p>
          <a:p>
            <a:pPr marL="457200" lvl="1" indent="0">
              <a:buNone/>
            </a:pPr>
            <a:endParaRPr lang="en-US" dirty="0"/>
          </a:p>
          <a:p>
            <a:pPr marL="457200" lvl="1" indent="0">
              <a:buNone/>
            </a:pPr>
            <a:endParaRPr lang="en-US" dirty="0" smtClean="0"/>
          </a:p>
        </p:txBody>
      </p:sp>
      <p:cxnSp>
        <p:nvCxnSpPr>
          <p:cNvPr id="4" name="Straight Connector 6"/>
          <p:cNvCxnSpPr>
            <a:cxnSpLocks noChangeShapeType="1"/>
          </p:cNvCxnSpPr>
          <p:nvPr/>
        </p:nvCxnSpPr>
        <p:spPr bwMode="auto">
          <a:xfrm>
            <a:off x="3200400" y="3762232"/>
            <a:ext cx="1219200" cy="4619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Straight Connector 8"/>
          <p:cNvCxnSpPr>
            <a:cxnSpLocks noChangeShapeType="1"/>
          </p:cNvCxnSpPr>
          <p:nvPr/>
        </p:nvCxnSpPr>
        <p:spPr bwMode="auto">
          <a:xfrm flipH="1">
            <a:off x="3352800" y="4239655"/>
            <a:ext cx="1066800" cy="68103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34576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vs. Clause</a:t>
            </a:r>
            <a:endParaRPr lang="en-US" dirty="0"/>
          </a:p>
        </p:txBody>
      </p:sp>
      <p:sp>
        <p:nvSpPr>
          <p:cNvPr id="3" name="Content Placeholder 2"/>
          <p:cNvSpPr>
            <a:spLocks noGrp="1"/>
          </p:cNvSpPr>
          <p:nvPr>
            <p:ph idx="1"/>
          </p:nvPr>
        </p:nvSpPr>
        <p:spPr/>
        <p:txBody>
          <a:bodyPr/>
          <a:lstStyle/>
          <a:p>
            <a:r>
              <a:rPr lang="en-US" dirty="0" smtClean="0"/>
              <a:t>A clause is a group of related words that contain a subject (noun) and a predicate (verb). </a:t>
            </a:r>
          </a:p>
          <a:p>
            <a:pPr marL="0" indent="0">
              <a:buNone/>
            </a:pPr>
            <a:endParaRPr lang="en-US" dirty="0" smtClean="0"/>
          </a:p>
          <a:p>
            <a:r>
              <a:rPr lang="en-US" dirty="0" smtClean="0"/>
              <a:t>Clauses can be either </a:t>
            </a:r>
            <a:r>
              <a:rPr lang="en-US" b="1" u="sng" dirty="0" smtClean="0"/>
              <a:t>dependent</a:t>
            </a:r>
            <a:r>
              <a:rPr lang="en-US" dirty="0" smtClean="0"/>
              <a:t> or </a:t>
            </a:r>
            <a:r>
              <a:rPr lang="en-US" b="1" u="sng" dirty="0" smtClean="0"/>
              <a:t>independent: </a:t>
            </a:r>
          </a:p>
          <a:p>
            <a:pPr lvl="1"/>
            <a:r>
              <a:rPr lang="en-US" dirty="0" smtClean="0"/>
              <a:t>A dependent clause is a group of words that contains a subject and a predicate, but does </a:t>
            </a:r>
            <a:r>
              <a:rPr lang="en-US" b="1" dirty="0" smtClean="0"/>
              <a:t>NOT </a:t>
            </a:r>
            <a:r>
              <a:rPr lang="en-US" dirty="0" smtClean="0"/>
              <a:t>express a complete thought</a:t>
            </a:r>
          </a:p>
          <a:p>
            <a:pPr lvl="1"/>
            <a:r>
              <a:rPr lang="en-US" dirty="0" smtClean="0"/>
              <a:t>An independent clause is a group of words that contains a subject, predicate, </a:t>
            </a:r>
            <a:r>
              <a:rPr lang="en-US" b="1" dirty="0" smtClean="0"/>
              <a:t>AND</a:t>
            </a:r>
            <a:r>
              <a:rPr lang="en-US" dirty="0" smtClean="0"/>
              <a:t> expresses a complete thought</a:t>
            </a:r>
            <a:endParaRPr lang="en-US" dirty="0"/>
          </a:p>
        </p:txBody>
      </p:sp>
    </p:spTree>
    <p:extLst>
      <p:ext uri="{BB962C8B-B14F-4D97-AF65-F5344CB8AC3E}">
        <p14:creationId xmlns:p14="http://schemas.microsoft.com/office/powerpoint/2010/main" val="233953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Dependent Clause</a:t>
            </a:r>
          </a:p>
          <a:p>
            <a:pPr marL="0" indent="0">
              <a:buNone/>
            </a:pPr>
            <a:r>
              <a:rPr lang="en-US" dirty="0" smtClean="0"/>
              <a:t>EXAMPLE: </a:t>
            </a:r>
            <a:r>
              <a:rPr lang="en-US" sz="4400" dirty="0" smtClean="0">
                <a:latin typeface="Freestyle Script" pitchFamily="66" charset="0"/>
              </a:rPr>
              <a:t>after Webster took the train</a:t>
            </a:r>
          </a:p>
          <a:p>
            <a:pPr marL="0" indent="0">
              <a:buNone/>
              <a:defRPr/>
            </a:pPr>
            <a:r>
              <a:rPr lang="en-US" dirty="0" smtClean="0"/>
              <a:t>*This is </a:t>
            </a:r>
            <a:r>
              <a:rPr lang="en-US" dirty="0"/>
              <a:t>an incomplete thought or idea, one that cannot stand by itself and is </a:t>
            </a:r>
            <a:r>
              <a:rPr lang="en-US" b="1" i="1" dirty="0"/>
              <a:t>dependent</a:t>
            </a:r>
            <a:r>
              <a:rPr lang="en-US" dirty="0"/>
              <a:t> on more words to make it </a:t>
            </a:r>
            <a:r>
              <a:rPr lang="en-US" dirty="0" smtClean="0"/>
              <a:t>complete</a:t>
            </a:r>
          </a:p>
          <a:p>
            <a:pPr marL="0" indent="0">
              <a:buNone/>
              <a:defRPr/>
            </a:pPr>
            <a:endParaRPr lang="en-US" dirty="0"/>
          </a:p>
          <a:p>
            <a:pPr>
              <a:defRPr/>
            </a:pPr>
            <a:r>
              <a:rPr lang="en-US" dirty="0"/>
              <a:t>Independent </a:t>
            </a:r>
            <a:r>
              <a:rPr lang="en-US" dirty="0" smtClean="0"/>
              <a:t>Clause</a:t>
            </a:r>
          </a:p>
          <a:p>
            <a:pPr marL="0" indent="0">
              <a:buNone/>
              <a:defRPr/>
            </a:pPr>
            <a:r>
              <a:rPr lang="en-US" dirty="0" smtClean="0"/>
              <a:t>EXAMPLE: </a:t>
            </a:r>
            <a:r>
              <a:rPr lang="en-US" sz="4400" dirty="0" smtClean="0">
                <a:latin typeface="Freestyle Script" pitchFamily="66" charset="0"/>
              </a:rPr>
              <a:t>Webster </a:t>
            </a:r>
            <a:r>
              <a:rPr lang="en-US" sz="4400" dirty="0">
                <a:latin typeface="Freestyle Script" pitchFamily="66" charset="0"/>
              </a:rPr>
              <a:t>took the train</a:t>
            </a:r>
          </a:p>
          <a:p>
            <a:pPr marL="0" indent="0">
              <a:buNone/>
              <a:defRPr/>
            </a:pPr>
            <a:r>
              <a:rPr lang="en-US" dirty="0" smtClean="0"/>
              <a:t>*This is a </a:t>
            </a:r>
            <a:r>
              <a:rPr lang="en-US" dirty="0"/>
              <a:t>complete thought or idea, that can stand by itself , </a:t>
            </a:r>
            <a:r>
              <a:rPr lang="en-US" i="1" dirty="0"/>
              <a:t>independent</a:t>
            </a:r>
            <a:r>
              <a:rPr lang="en-US" dirty="0"/>
              <a:t> of other words. </a:t>
            </a:r>
            <a:endParaRPr lang="en-US" dirty="0" smtClean="0"/>
          </a:p>
          <a:p>
            <a:pPr marL="0" indent="0">
              <a:buNone/>
              <a:defRPr/>
            </a:pPr>
            <a:endParaRPr lang="en-US" dirty="0"/>
          </a:p>
          <a:p>
            <a:pPr marL="0" indent="0">
              <a:buNone/>
              <a:defRPr/>
            </a:pPr>
            <a:r>
              <a:rPr lang="en-US" dirty="0" smtClean="0"/>
              <a:t>*Need more help with dependent vs. independent clauses, note page 423 – 4 in your </a:t>
            </a:r>
            <a:r>
              <a:rPr lang="en-US" dirty="0" err="1" smtClean="0"/>
              <a:t>SpringBoard</a:t>
            </a:r>
            <a:r>
              <a:rPr lang="en-US" dirty="0" smtClean="0"/>
              <a:t> Grammar Handbook. </a:t>
            </a:r>
            <a:endParaRPr lang="en-US" dirty="0"/>
          </a:p>
          <a:p>
            <a:pPr>
              <a:defRPr/>
            </a:pPr>
            <a:endParaRPr lang="en-US" dirty="0"/>
          </a:p>
        </p:txBody>
      </p:sp>
    </p:spTree>
    <p:extLst>
      <p:ext uri="{BB962C8B-B14F-4D97-AF65-F5344CB8AC3E}">
        <p14:creationId xmlns:p14="http://schemas.microsoft.com/office/powerpoint/2010/main" val="82488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or Clause?</a:t>
            </a:r>
            <a:endParaRPr lang="en-US" dirty="0"/>
          </a:p>
        </p:txBody>
      </p:sp>
      <p:sp>
        <p:nvSpPr>
          <p:cNvPr id="3" name="Content Placeholder 2"/>
          <p:cNvSpPr>
            <a:spLocks noGrp="1"/>
          </p:cNvSpPr>
          <p:nvPr>
            <p:ph idx="1"/>
          </p:nvPr>
        </p:nvSpPr>
        <p:spPr>
          <a:xfrm>
            <a:off x="457200" y="1600200"/>
            <a:ext cx="8229600" cy="4648200"/>
          </a:xfrm>
        </p:spPr>
        <p:txBody>
          <a:bodyPr/>
          <a:lstStyle/>
          <a:p>
            <a:pPr marL="514350" indent="-514350">
              <a:buFont typeface="+mj-lt"/>
              <a:buAutoNum type="arabicPeriod"/>
              <a:defRPr/>
            </a:pPr>
            <a:r>
              <a:rPr lang="en-US" sz="3200" dirty="0"/>
              <a:t>while collecting data</a:t>
            </a:r>
          </a:p>
          <a:p>
            <a:pPr marL="514350" indent="-514350">
              <a:buFont typeface="+mj-lt"/>
              <a:buAutoNum type="arabicPeriod"/>
              <a:defRPr/>
            </a:pPr>
            <a:r>
              <a:rPr lang="en-US" sz="3200" dirty="0"/>
              <a:t>Tom read the book</a:t>
            </a:r>
          </a:p>
          <a:p>
            <a:pPr marL="514350" indent="-514350">
              <a:buFont typeface="+mj-lt"/>
              <a:buAutoNum type="arabicPeriod"/>
              <a:defRPr/>
            </a:pPr>
            <a:r>
              <a:rPr lang="en-US" sz="3200" dirty="0"/>
              <a:t>then he grabbed the sandwich</a:t>
            </a:r>
          </a:p>
          <a:p>
            <a:pPr marL="514350" indent="-514350">
              <a:buFont typeface="+mj-lt"/>
              <a:buAutoNum type="arabicPeriod"/>
              <a:defRPr/>
            </a:pPr>
            <a:r>
              <a:rPr lang="en-US" sz="3200" dirty="0"/>
              <a:t>her friend saw the movie</a:t>
            </a:r>
          </a:p>
          <a:p>
            <a:pPr marL="514350" indent="-514350">
              <a:buFont typeface="+mj-lt"/>
              <a:buAutoNum type="arabicPeriod"/>
              <a:defRPr/>
            </a:pPr>
            <a:r>
              <a:rPr lang="en-US" sz="3200" dirty="0"/>
              <a:t>before the movie begins</a:t>
            </a:r>
          </a:p>
          <a:p>
            <a:pPr marL="514350" indent="-514350">
              <a:buFont typeface="+mj-lt"/>
              <a:buAutoNum type="arabicPeriod"/>
              <a:defRPr/>
            </a:pPr>
            <a:r>
              <a:rPr lang="en-US" sz="3200" dirty="0"/>
              <a:t>they have lunch sixth period</a:t>
            </a:r>
          </a:p>
          <a:p>
            <a:pPr marL="514350" indent="-514350">
              <a:buFont typeface="+mj-lt"/>
              <a:buAutoNum type="arabicPeriod"/>
              <a:defRPr/>
            </a:pPr>
            <a:r>
              <a:rPr lang="en-US" sz="3200" dirty="0"/>
              <a:t>addressing the </a:t>
            </a:r>
            <a:r>
              <a:rPr lang="en-US" sz="3200" dirty="0" smtClean="0"/>
              <a:t>crowd</a:t>
            </a:r>
            <a:endParaRPr lang="en-US" sz="3200" dirty="0"/>
          </a:p>
          <a:p>
            <a:endParaRPr lang="en-US" dirty="0"/>
          </a:p>
        </p:txBody>
      </p:sp>
    </p:spTree>
    <p:extLst>
      <p:ext uri="{BB962C8B-B14F-4D97-AF65-F5344CB8AC3E}">
        <p14:creationId xmlns:p14="http://schemas.microsoft.com/office/powerpoint/2010/main" val="79754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Sentences</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There are four types of sentences: </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endParaRPr lang="en-US" dirty="0" smtClean="0"/>
          </a:p>
          <a:p>
            <a:pPr marL="457200" lvl="1" indent="0">
              <a:buNone/>
            </a:pPr>
            <a:endParaRPr lang="en-US" dirty="0" smtClean="0"/>
          </a:p>
          <a:p>
            <a:pPr marL="457200" lvl="1" indent="0">
              <a:buNone/>
            </a:pPr>
            <a:r>
              <a:rPr lang="en-US" dirty="0" smtClean="0"/>
              <a:t>Take a piece of construction paper and fold it in half and then fold it in half again. Open up the paper and you should have four quadrants. In each quadrant, write one of the four sentence-types. </a:t>
            </a:r>
            <a:endParaRPr lang="en-US" dirty="0"/>
          </a:p>
        </p:txBody>
      </p:sp>
      <p:sp>
        <p:nvSpPr>
          <p:cNvPr id="4" name="Rectangle 3"/>
          <p:cNvSpPr/>
          <p:nvPr/>
        </p:nvSpPr>
        <p:spPr>
          <a:xfrm>
            <a:off x="876300" y="2133600"/>
            <a:ext cx="7543800" cy="3048000"/>
          </a:xfrm>
          <a:prstGeom prst="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cxnSp>
        <p:nvCxnSpPr>
          <p:cNvPr id="6" name="Straight Connector 5"/>
          <p:cNvCxnSpPr>
            <a:stCxn id="4" idx="0"/>
            <a:endCxn id="4" idx="2"/>
          </p:cNvCxnSpPr>
          <p:nvPr/>
        </p:nvCxnSpPr>
        <p:spPr>
          <a:xfrm>
            <a:off x="4648200" y="2133600"/>
            <a:ext cx="0" cy="30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76300" y="3728113"/>
            <a:ext cx="7543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90600" y="2178671"/>
            <a:ext cx="1752600" cy="369332"/>
          </a:xfrm>
          <a:prstGeom prst="rect">
            <a:avLst/>
          </a:prstGeom>
          <a:noFill/>
        </p:spPr>
        <p:txBody>
          <a:bodyPr wrap="square" rtlCol="0">
            <a:spAutoFit/>
          </a:bodyPr>
          <a:lstStyle/>
          <a:p>
            <a:r>
              <a:rPr lang="en-US" b="1" dirty="0" smtClean="0"/>
              <a:t>Simple</a:t>
            </a:r>
            <a:endParaRPr lang="en-US" b="1" dirty="0"/>
          </a:p>
        </p:txBody>
      </p:sp>
      <p:sp>
        <p:nvSpPr>
          <p:cNvPr id="18" name="TextBox 17"/>
          <p:cNvSpPr txBox="1"/>
          <p:nvPr/>
        </p:nvSpPr>
        <p:spPr>
          <a:xfrm>
            <a:off x="4800600" y="2194593"/>
            <a:ext cx="1447800" cy="369332"/>
          </a:xfrm>
          <a:prstGeom prst="rect">
            <a:avLst/>
          </a:prstGeom>
          <a:noFill/>
        </p:spPr>
        <p:txBody>
          <a:bodyPr wrap="square" rtlCol="0">
            <a:spAutoFit/>
          </a:bodyPr>
          <a:lstStyle/>
          <a:p>
            <a:r>
              <a:rPr lang="en-US" b="1" dirty="0" smtClean="0"/>
              <a:t>Compound</a:t>
            </a:r>
            <a:endParaRPr lang="en-US" b="1" dirty="0"/>
          </a:p>
        </p:txBody>
      </p:sp>
      <p:sp>
        <p:nvSpPr>
          <p:cNvPr id="19" name="TextBox 18"/>
          <p:cNvSpPr txBox="1"/>
          <p:nvPr/>
        </p:nvSpPr>
        <p:spPr>
          <a:xfrm>
            <a:off x="990600" y="3886200"/>
            <a:ext cx="1600200" cy="369332"/>
          </a:xfrm>
          <a:prstGeom prst="rect">
            <a:avLst/>
          </a:prstGeom>
          <a:noFill/>
        </p:spPr>
        <p:txBody>
          <a:bodyPr wrap="square" rtlCol="0">
            <a:spAutoFit/>
          </a:bodyPr>
          <a:lstStyle/>
          <a:p>
            <a:r>
              <a:rPr lang="en-US" b="1" dirty="0" smtClean="0"/>
              <a:t>Complex</a:t>
            </a:r>
            <a:endParaRPr lang="en-US" b="1" dirty="0"/>
          </a:p>
        </p:txBody>
      </p:sp>
      <p:sp>
        <p:nvSpPr>
          <p:cNvPr id="20" name="TextBox 19"/>
          <p:cNvSpPr txBox="1"/>
          <p:nvPr/>
        </p:nvSpPr>
        <p:spPr>
          <a:xfrm>
            <a:off x="4800600" y="3886200"/>
            <a:ext cx="2590800" cy="369332"/>
          </a:xfrm>
          <a:prstGeom prst="rect">
            <a:avLst/>
          </a:prstGeom>
          <a:noFill/>
        </p:spPr>
        <p:txBody>
          <a:bodyPr wrap="square" rtlCol="0">
            <a:spAutoFit/>
          </a:bodyPr>
          <a:lstStyle/>
          <a:p>
            <a:r>
              <a:rPr lang="en-US" b="1" dirty="0" smtClean="0"/>
              <a:t>Compound-Complex</a:t>
            </a:r>
            <a:endParaRPr lang="en-US" b="1" dirty="0"/>
          </a:p>
        </p:txBody>
      </p:sp>
    </p:spTree>
    <p:extLst>
      <p:ext uri="{BB962C8B-B14F-4D97-AF65-F5344CB8AC3E}">
        <p14:creationId xmlns:p14="http://schemas.microsoft.com/office/powerpoint/2010/main" val="2214638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Sentence</a:t>
            </a:r>
            <a:endParaRPr lang="en-US" dirty="0"/>
          </a:p>
        </p:txBody>
      </p:sp>
      <p:sp>
        <p:nvSpPr>
          <p:cNvPr id="3" name="Content Placeholder 2"/>
          <p:cNvSpPr>
            <a:spLocks noGrp="1"/>
          </p:cNvSpPr>
          <p:nvPr>
            <p:ph idx="1"/>
          </p:nvPr>
        </p:nvSpPr>
        <p:spPr/>
        <p:txBody>
          <a:bodyPr>
            <a:normAutofit/>
          </a:bodyPr>
          <a:lstStyle/>
          <a:p>
            <a:r>
              <a:rPr lang="en-US" dirty="0" smtClean="0"/>
              <a:t>A sentence with one independent clause and no dependent clauses</a:t>
            </a:r>
          </a:p>
          <a:p>
            <a:pPr marL="0" indent="0">
              <a:buNone/>
            </a:pPr>
            <a:endParaRPr lang="en-US" dirty="0"/>
          </a:p>
          <a:p>
            <a:pPr marL="0" indent="0">
              <a:buNone/>
            </a:pPr>
            <a:r>
              <a:rPr lang="en-US" b="1" dirty="0" smtClean="0"/>
              <a:t>MY EXAMPLE: </a:t>
            </a:r>
            <a:r>
              <a:rPr lang="en-US" sz="1800" dirty="0" smtClean="0"/>
              <a:t>(circle the subject, highlight the predicate)</a:t>
            </a:r>
            <a:endParaRPr lang="en-US" sz="1800" dirty="0"/>
          </a:p>
          <a:p>
            <a:pPr marL="0" indent="0">
              <a:buNone/>
            </a:pPr>
            <a:r>
              <a:rPr lang="en-US" sz="3600" dirty="0" err="1" smtClean="0">
                <a:latin typeface="Freestyle Script" pitchFamily="66" charset="0"/>
              </a:rPr>
              <a:t>Mrs.Crawford</a:t>
            </a:r>
            <a:r>
              <a:rPr lang="en-US" sz="3600" dirty="0" smtClean="0">
                <a:latin typeface="Freestyle Script" pitchFamily="66" charset="0"/>
              </a:rPr>
              <a:t> </a:t>
            </a:r>
            <a:r>
              <a:rPr lang="en-US" sz="3600" dirty="0" smtClean="0">
                <a:solidFill>
                  <a:srgbClr val="FFC000"/>
                </a:solidFill>
                <a:effectLst>
                  <a:outerShdw blurRad="38100" dist="38100" dir="2700000" algn="tl">
                    <a:srgbClr val="000000">
                      <a:alpha val="43137"/>
                    </a:srgbClr>
                  </a:outerShdw>
                </a:effectLst>
                <a:latin typeface="Freestyle Script" pitchFamily="66" charset="0"/>
              </a:rPr>
              <a:t>discussed</a:t>
            </a:r>
            <a:r>
              <a:rPr lang="en-US" sz="3600" dirty="0" smtClean="0">
                <a:solidFill>
                  <a:srgbClr val="FFC000"/>
                </a:solidFill>
                <a:latin typeface="Freestyle Script" pitchFamily="66" charset="0"/>
              </a:rPr>
              <a:t> </a:t>
            </a:r>
            <a:r>
              <a:rPr lang="en-US" sz="3600" dirty="0" smtClean="0">
                <a:latin typeface="Freestyle Script" pitchFamily="66" charset="0"/>
              </a:rPr>
              <a:t>policies and procedures on the first day.</a:t>
            </a:r>
          </a:p>
          <a:p>
            <a:pPr marL="0" indent="0">
              <a:buNone/>
            </a:pPr>
            <a:endParaRPr lang="en-US" dirty="0" smtClean="0"/>
          </a:p>
          <a:p>
            <a:pPr marL="0" lvl="0" indent="0">
              <a:buClr>
                <a:srgbClr val="F4680B"/>
              </a:buClr>
              <a:buNone/>
            </a:pPr>
            <a:r>
              <a:rPr lang="en-US" b="1" dirty="0" smtClean="0"/>
              <a:t>YOUR EXAMPLE: </a:t>
            </a:r>
            <a:r>
              <a:rPr lang="en-US" sz="1800" dirty="0">
                <a:solidFill>
                  <a:srgbClr val="55554A"/>
                </a:solidFill>
              </a:rPr>
              <a:t>(circle the subject, highlight </a:t>
            </a:r>
            <a:r>
              <a:rPr lang="en-US" sz="1800" dirty="0" smtClean="0">
                <a:solidFill>
                  <a:srgbClr val="55554A"/>
                </a:solidFill>
              </a:rPr>
              <a:t>the predicate)</a:t>
            </a:r>
            <a:endParaRPr lang="en-US" b="1" dirty="0"/>
          </a:p>
          <a:p>
            <a:pPr marL="0" indent="0">
              <a:buNone/>
            </a:pPr>
            <a:r>
              <a:rPr lang="en-US" sz="3600" dirty="0" smtClean="0">
                <a:latin typeface="Freestyle Script" pitchFamily="66" charset="0"/>
              </a:rPr>
              <a:t> </a:t>
            </a:r>
          </a:p>
          <a:p>
            <a:pPr marL="0" indent="0">
              <a:buNone/>
            </a:pPr>
            <a:endParaRPr lang="en-US" sz="4000" dirty="0" smtClean="0">
              <a:latin typeface="Freestyle Script" pitchFamily="66" charset="0"/>
            </a:endParaRPr>
          </a:p>
        </p:txBody>
      </p:sp>
      <p:sp>
        <p:nvSpPr>
          <p:cNvPr id="4" name="Oval 3"/>
          <p:cNvSpPr/>
          <p:nvPr/>
        </p:nvSpPr>
        <p:spPr>
          <a:xfrm>
            <a:off x="564572" y="3276600"/>
            <a:ext cx="1600200" cy="838200"/>
          </a:xfrm>
          <a:prstGeom prst="ellipse">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89476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2575</TotalTime>
  <Words>816</Words>
  <Application>Microsoft Office PowerPoint</Application>
  <PresentationFormat>On-screen Show (4:3)</PresentationFormat>
  <Paragraphs>120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Decatur</vt:lpstr>
      <vt:lpstr>Welcome </vt:lpstr>
      <vt:lpstr>Warm-up</vt:lpstr>
      <vt:lpstr>Elements of Sentence Construction</vt:lpstr>
      <vt:lpstr>Phrase vs. Clause</vt:lpstr>
      <vt:lpstr>Phrase vs. Clause</vt:lpstr>
      <vt:lpstr>Examples</vt:lpstr>
      <vt:lpstr>Phrase or Clause?</vt:lpstr>
      <vt:lpstr>Types of Sentences</vt:lpstr>
      <vt:lpstr>Simple Sentence</vt:lpstr>
      <vt:lpstr>Compound Sentence</vt:lpstr>
      <vt:lpstr>Complex Sentence</vt:lpstr>
      <vt:lpstr>Compound-Complex Sentence</vt:lpstr>
      <vt:lpstr>Great Grammar Resource</vt:lpstr>
    </vt:vector>
  </TitlesOfParts>
  <Company>Grapevine-Colleyville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Structure</dc:title>
  <dc:creator>Jessica Rammos</dc:creator>
  <cp:lastModifiedBy>Erin Dedwylder</cp:lastModifiedBy>
  <cp:revision>20</cp:revision>
  <dcterms:created xsi:type="dcterms:W3CDTF">2012-08-22T20:08:54Z</dcterms:created>
  <dcterms:modified xsi:type="dcterms:W3CDTF">2014-10-10T13:18:17Z</dcterms:modified>
</cp:coreProperties>
</file>